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71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3" r:id="rId13"/>
  </p:sldIdLst>
  <p:sldSz cx="9144000" cy="5143500" type="screen16x9"/>
  <p:notesSz cx="6858000" cy="9144000"/>
  <p:embeddedFontLs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Nunito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Light" pitchFamily="2" charset="-79"/>
      <p:regular r:id="rId27"/>
      <p:bold r:id="rId28"/>
      <p:italic r:id="rId29"/>
      <p:boldItalic r:id="rId30"/>
    </p:embeddedFont>
    <p:embeddedFont>
      <p:font typeface="Rubik Medium" pitchFamily="2" charset="-79"/>
      <p:regular r:id="rId31"/>
      <p:bold r:id="rId32"/>
      <p:italic r:id="rId33"/>
      <p:boldItalic r:id="rId34"/>
    </p:embeddedFont>
    <p:embeddedFont>
      <p:font typeface="Rubik SemiBold" pitchFamily="2" charset="-79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1"/>
    <p:restoredTop sz="94694"/>
  </p:normalViewPr>
  <p:slideViewPr>
    <p:cSldViewPr snapToGrid="0">
      <p:cViewPr varScale="1">
        <p:scale>
          <a:sx n="140" d="100"/>
          <a:sy n="140" d="100"/>
        </p:scale>
        <p:origin x="21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4" y="1316850"/>
            <a:ext cx="3862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599450" y="771475"/>
            <a:ext cx="423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166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03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68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461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16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605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42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26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078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1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None/>
              <a:defRPr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3186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rive.google.com/file/d/1UG_16hPgYs1Skqjf2u7G8nvcpgxL2WTg/view?usp=drive_link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358218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596200"/>
            <a:ext cx="7624294" cy="8771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rPr>
              <a:t>Data Warehouse Project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7261224" cy="569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SemiBold"/>
                <a:ea typeface="Rubik SemiBold"/>
                <a:cs typeface="Rubik SemiBold"/>
                <a:sym typeface="Rubik SemiBold"/>
              </a:rPr>
              <a:t>ID/X Partners – Data Engineer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7085870" y="-759200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/>
                <a:ea typeface="Rubik Light"/>
                <a:cs typeface="Rubik Light"/>
                <a:sym typeface="Rubik Light"/>
              </a:rPr>
              <a:t>Muhammad </a:t>
            </a:r>
            <a:r>
              <a:rPr kumimoji="0" lang="e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/>
                <a:ea typeface="Rubik Light"/>
                <a:cs typeface="Rubik Light"/>
                <a:sym typeface="Rubik Light"/>
              </a:rPr>
              <a:t>Afif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kumimoji="0" lang="e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/>
                <a:ea typeface="Rubik Light"/>
                <a:cs typeface="Rubik Light"/>
                <a:sym typeface="Rubik Light"/>
              </a:rPr>
              <a:t>Hibban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329775" y="225100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28" name="Picture 4" descr="Working at id/x partners , Job Opening &amp; Hiring May 2023 ...">
            <a:extLst>
              <a:ext uri="{FF2B5EF4-FFF2-40B4-BE49-F238E27FC236}">
                <a16:creationId xmlns:a16="http://schemas.microsoft.com/office/drawing/2014/main" id="{C533FB71-1BB6-790F-569C-F9834412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49" y="200253"/>
            <a:ext cx="2016370" cy="59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B12DF30F-28DF-D25A-3D09-BD885C0C4C59}"/>
              </a:ext>
            </a:extLst>
          </p:cNvPr>
          <p:cNvSpPr txBox="1"/>
          <p:nvPr/>
        </p:nvSpPr>
        <p:spPr>
          <a:xfrm>
            <a:off x="-2" y="692098"/>
            <a:ext cx="5090475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Create Stored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3CAFA-4B7E-F4C2-3BA0-7EF829E67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5" t="16348" r="47948" b="32730"/>
          <a:stretch/>
        </p:blipFill>
        <p:spPr>
          <a:xfrm>
            <a:off x="5778631" y="692098"/>
            <a:ext cx="2403835" cy="217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23118-8A84-9457-D9A6-44B1737DC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04" t="36008" r="47968" b="11381"/>
          <a:stretch/>
        </p:blipFill>
        <p:spPr>
          <a:xfrm>
            <a:off x="5778631" y="2843360"/>
            <a:ext cx="2403835" cy="2096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16A99-7127-1CBF-E206-C309F0638A78}"/>
              </a:ext>
            </a:extLst>
          </p:cNvPr>
          <p:cNvSpPr txBox="1"/>
          <p:nvPr/>
        </p:nvSpPr>
        <p:spPr>
          <a:xfrm>
            <a:off x="174395" y="1184510"/>
            <a:ext cx="5260157" cy="361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dirty="0">
                <a:effectLst/>
                <a:latin typeface="Helvetica" pitchFamily="2" charset="0"/>
              </a:rPr>
              <a:t>Pada </a:t>
            </a:r>
            <a:r>
              <a:rPr lang="en-ID" dirty="0" err="1">
                <a:effectLst/>
                <a:latin typeface="Helvetica" pitchFamily="2" charset="0"/>
              </a:rPr>
              <a:t>tahap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ini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akan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membuat</a:t>
            </a:r>
            <a:r>
              <a:rPr lang="en-ID" dirty="0">
                <a:effectLst/>
                <a:latin typeface="Helvetica" pitchFamily="2" charset="0"/>
              </a:rPr>
              <a:t> SP Bernama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summary_order_status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>
                <a:effectLst/>
                <a:latin typeface="Helvetica" pitchFamily="2" charset="0"/>
              </a:rPr>
              <a:t>yang </a:t>
            </a:r>
            <a:r>
              <a:rPr lang="en-ID" dirty="0" err="1">
                <a:effectLst/>
                <a:latin typeface="Helvetica" pitchFamily="2" charset="0"/>
              </a:rPr>
              <a:t>berisi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perintah</a:t>
            </a:r>
            <a:r>
              <a:rPr lang="en-ID" dirty="0">
                <a:effectLst/>
                <a:latin typeface="Helvetica" pitchFamily="2" charset="0"/>
              </a:rPr>
              <a:t> SELECT dan </a:t>
            </a:r>
            <a:r>
              <a:rPr lang="en-ID" dirty="0" err="1">
                <a:effectLst/>
                <a:latin typeface="Helvetica" pitchFamily="2" charset="0"/>
              </a:rPr>
              <a:t>lakukan</a:t>
            </a:r>
            <a:r>
              <a:rPr lang="en-ID" dirty="0">
                <a:effectLst/>
                <a:latin typeface="Helvetica" pitchFamily="2" charset="0"/>
              </a:rPr>
              <a:t> JOIN </a:t>
            </a:r>
            <a:r>
              <a:rPr lang="en-ID" dirty="0" err="1">
                <a:effectLst/>
                <a:latin typeface="Helvetica" pitchFamily="2" charset="0"/>
              </a:rPr>
              <a:t>antara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tabel</a:t>
            </a:r>
            <a:r>
              <a:rPr lang="en-ID" dirty="0">
                <a:effectLst/>
                <a:latin typeface="Helvetica" pitchFamily="2" charset="0"/>
              </a:rPr>
              <a:t> fact dan dimension </a:t>
            </a:r>
            <a:r>
              <a:rPr lang="en-ID" dirty="0" err="1">
                <a:effectLst/>
                <a:latin typeface="Helvetica" pitchFamily="2" charset="0"/>
              </a:rPr>
              <a:t>untuk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menampilkan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beberapa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kolom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yaitu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OrderlD</a:t>
            </a:r>
            <a:r>
              <a:rPr lang="en-ID" dirty="0">
                <a:effectLst/>
                <a:latin typeface="Helvetica" pitchFamily="2" charset="0"/>
              </a:rPr>
              <a:t>, </a:t>
            </a:r>
            <a:r>
              <a:rPr lang="en-ID" dirty="0" err="1">
                <a:effectLst/>
                <a:latin typeface="Helvetica" pitchFamily="2" charset="0"/>
              </a:rPr>
              <a:t>CustomerName</a:t>
            </a:r>
            <a:r>
              <a:rPr lang="en-ID" dirty="0">
                <a:effectLst/>
                <a:latin typeface="Helvetica" pitchFamily="2" charset="0"/>
              </a:rPr>
              <a:t>, ProductName, Quantity, </a:t>
            </a:r>
            <a:r>
              <a:rPr lang="en-ID" dirty="0" err="1">
                <a:effectLst/>
                <a:latin typeface="Helvetica" pitchFamily="2" charset="0"/>
              </a:rPr>
              <a:t>StatusOrder</a:t>
            </a:r>
            <a:r>
              <a:rPr lang="en-ID" dirty="0">
                <a:effectLst/>
                <a:latin typeface="Helvetica" pitchFamily="2" charset="0"/>
              </a:rPr>
              <a:t>. </a:t>
            </a:r>
            <a:r>
              <a:rPr lang="en-ID" dirty="0" err="1">
                <a:effectLst/>
                <a:latin typeface="Helvetica" pitchFamily="2" charset="0"/>
              </a:rPr>
              <a:t>Buatlah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>
                <a:effectLst/>
                <a:latin typeface="Helvetica" pitchFamily="2" charset="0"/>
              </a:rPr>
              <a:t>parameter </a:t>
            </a:r>
            <a:r>
              <a:rPr lang="en-ID" dirty="0" err="1">
                <a:effectLst/>
                <a:latin typeface="Helvetica" pitchFamily="2" charset="0"/>
              </a:rPr>
              <a:t>bernama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StatusID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dari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kolom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StatusID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>
                <a:effectLst/>
                <a:latin typeface="Helvetica" pitchFamily="2" charset="0"/>
              </a:rPr>
              <a:t>(table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DimStatusOrder</a:t>
            </a:r>
            <a:r>
              <a:rPr lang="en-ID" dirty="0">
                <a:effectLst/>
                <a:latin typeface="Helvetica" pitchFamily="2" charset="0"/>
              </a:rPr>
              <a:t>) </a:t>
            </a:r>
            <a:r>
              <a:rPr lang="en-ID" dirty="0" err="1">
                <a:effectLst/>
                <a:latin typeface="Helvetica" pitchFamily="2" charset="0"/>
              </a:rPr>
              <a:t>sebagai</a:t>
            </a:r>
            <a:r>
              <a:rPr lang="en-ID" dirty="0">
                <a:effectLst/>
                <a:latin typeface="Helvetica" pitchFamily="2" charset="0"/>
              </a:rPr>
              <a:t> filter </a:t>
            </a:r>
            <a:r>
              <a:rPr lang="en-ID" dirty="0" err="1">
                <a:effectLst/>
                <a:latin typeface="Helvetica" pitchFamily="2" charset="0"/>
              </a:rPr>
              <a:t>dari</a:t>
            </a:r>
            <a:r>
              <a:rPr lang="en-ID" dirty="0">
                <a:effectLst/>
                <a:latin typeface="Helvetica" pitchFamily="2" charset="0"/>
              </a:rPr>
              <a:t> query </a:t>
            </a:r>
            <a:r>
              <a:rPr lang="en-ID" dirty="0" err="1">
                <a:effectLst/>
                <a:latin typeface="Helvetica" pitchFamily="2" charset="0"/>
              </a:rPr>
              <a:t>tersebut</a:t>
            </a:r>
            <a:r>
              <a:rPr lang="en-ID" dirty="0">
                <a:effectLst/>
                <a:latin typeface="Helvetica" pitchFamily="2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D" dirty="0"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D" dirty="0" err="1">
                <a:latin typeface="Helvetica" pitchFamily="2" charset="0"/>
              </a:rPr>
              <a:t>S</a:t>
            </a:r>
            <a:r>
              <a:rPr lang="en-ID" dirty="0" err="1">
                <a:effectLst/>
                <a:latin typeface="Helvetica" pitchFamily="2" charset="0"/>
              </a:rPr>
              <a:t>elanjutnya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mencoba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memanggil</a:t>
            </a:r>
            <a:r>
              <a:rPr lang="en-ID" dirty="0">
                <a:effectLst/>
                <a:latin typeface="Helvetica" pitchFamily="2" charset="0"/>
              </a:rPr>
              <a:t> Store Procedure yang </a:t>
            </a:r>
            <a:r>
              <a:rPr lang="en-ID" dirty="0" err="1">
                <a:effectLst/>
                <a:latin typeface="Helvetica" pitchFamily="2" charset="0"/>
              </a:rPr>
              <a:t>sudah</a:t>
            </a:r>
            <a:endParaRPr lang="en-ID" dirty="0">
              <a:effectLst/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D" dirty="0">
                <a:latin typeface="Helvetica" pitchFamily="2" charset="0"/>
              </a:rPr>
              <a:t>Di buat </a:t>
            </a:r>
            <a:r>
              <a:rPr lang="en-ID" dirty="0" err="1">
                <a:latin typeface="Helvetica" pitchFamily="2" charset="0"/>
              </a:rPr>
              <a:t>menggunakan</a:t>
            </a:r>
            <a:r>
              <a:rPr lang="en-ID" dirty="0">
                <a:latin typeface="Helvetica" pitchFamily="2" charset="0"/>
              </a:rPr>
              <a:t> EXEC </a:t>
            </a:r>
            <a:r>
              <a:rPr lang="en-ID" dirty="0" err="1">
                <a:latin typeface="Helvetica" pitchFamily="2" charset="0"/>
              </a:rPr>
              <a:t>diikuti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latin typeface="Helvetica" pitchFamily="2" charset="0"/>
              </a:rPr>
              <a:t>dengan</a:t>
            </a:r>
            <a:r>
              <a:rPr lang="en-ID" dirty="0">
                <a:latin typeface="Helvetica" pitchFamily="2" charset="0"/>
              </a:rPr>
              <a:t> procedure dan parameter</a:t>
            </a:r>
            <a:endParaRPr lang="en-ID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1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rPr>
              <a:t>Thank You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" name="Picture 4" descr="Working at id/x partners , Job Opening &amp; Hiring May 2023 ...">
            <a:extLst>
              <a:ext uri="{FF2B5EF4-FFF2-40B4-BE49-F238E27FC236}">
                <a16:creationId xmlns:a16="http://schemas.microsoft.com/office/drawing/2014/main" id="{0E6B8F67-CA85-ACB1-1D21-D4AA5E9B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90" y="4276378"/>
            <a:ext cx="2016370" cy="59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5DFBD9-D0D9-38A3-AD00-68EDDA6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0"/>
            <a:ext cx="10972800" cy="5143500"/>
          </a:xfrm>
          <a:prstGeom prst="rect">
            <a:avLst/>
          </a:prstGeom>
        </p:spPr>
      </p:pic>
      <p:sp>
        <p:nvSpPr>
          <p:cNvPr id="77" name="Google Shape;77;p15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990498" y="2067858"/>
            <a:ext cx="258150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j-lt"/>
                <a:ea typeface="Rubik SemiBold"/>
                <a:cs typeface="Rubik SemiBold"/>
                <a:sym typeface="Rubik SemiBold"/>
              </a:rPr>
              <a:t>Muhammad </a:t>
            </a:r>
            <a:r>
              <a:rPr lang="en" sz="1600" dirty="0" err="1">
                <a:latin typeface="+mj-lt"/>
                <a:ea typeface="Rubik SemiBold"/>
                <a:cs typeface="Rubik SemiBold"/>
                <a:sym typeface="Rubik SemiBold"/>
              </a:rPr>
              <a:t>Afif</a:t>
            </a:r>
            <a:r>
              <a:rPr lang="en" sz="1600" dirty="0">
                <a:latin typeface="+mj-lt"/>
                <a:ea typeface="Rubik SemiBold"/>
                <a:cs typeface="Rubik SemiBold"/>
                <a:sym typeface="Rubik SemiBold"/>
              </a:rPr>
              <a:t> </a:t>
            </a:r>
            <a:r>
              <a:rPr lang="en" sz="1600" dirty="0" err="1">
                <a:latin typeface="+mj-lt"/>
                <a:ea typeface="Rubik SemiBold"/>
                <a:cs typeface="Rubik SemiBold"/>
                <a:sym typeface="Rubik SemiBold"/>
              </a:rPr>
              <a:t>Hibban</a:t>
            </a:r>
            <a:endParaRPr sz="1600" dirty="0">
              <a:latin typeface="+mj-lt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191626" y="2700340"/>
            <a:ext cx="258242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l Tarikh" pitchFamily="2" charset="-78"/>
                <a:ea typeface="Rubik SemiBold"/>
                <a:cs typeface="Al Tarikh" pitchFamily="2" charset="-78"/>
                <a:sym typeface="Rubik SemiBold"/>
              </a:rPr>
              <a:t>About Me</a:t>
            </a:r>
            <a:endParaRPr sz="2000" dirty="0">
              <a:latin typeface="Al Tarikh" pitchFamily="2" charset="-78"/>
              <a:ea typeface="Rubik SemiBold"/>
              <a:cs typeface="Al Tarikh" pitchFamily="2" charset="-78"/>
              <a:sym typeface="Rubik SemiBol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4B7196-8B9A-6516-D0FC-8E6B470E2C41}"/>
              </a:ext>
            </a:extLst>
          </p:cNvPr>
          <p:cNvGrpSpPr/>
          <p:nvPr/>
        </p:nvGrpSpPr>
        <p:grpSpPr>
          <a:xfrm>
            <a:off x="4986302" y="840975"/>
            <a:ext cx="4034250" cy="1915266"/>
            <a:chOff x="5000625" y="1625150"/>
            <a:chExt cx="4034250" cy="1915266"/>
          </a:xfrm>
        </p:grpSpPr>
        <p:sp>
          <p:nvSpPr>
            <p:cNvPr id="81" name="Google Shape;81;p15"/>
            <p:cNvSpPr/>
            <p:nvPr/>
          </p:nvSpPr>
          <p:spPr>
            <a:xfrm>
              <a:off x="5095575" y="1848125"/>
              <a:ext cx="28500" cy="991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000625" y="1716050"/>
              <a:ext cx="218400" cy="21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000625" y="2800350"/>
              <a:ext cx="218400" cy="21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5294775" y="1625150"/>
              <a:ext cx="3740100" cy="830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Telkom Indonesia – Staff Officer (CDC)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Contract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Jul 2021 – Jan 2022</a:t>
              </a:r>
              <a:endParaRPr dirty="0">
                <a:latin typeface="+mn-lt"/>
                <a:ea typeface="Rubik"/>
                <a:cs typeface="Rubik"/>
                <a:sym typeface="Rubik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5294775" y="2709450"/>
              <a:ext cx="3740100" cy="830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Samsung R&amp;D Indonesia – Staff PM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Contract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+mn-lt"/>
                  <a:ea typeface="Rubik"/>
                  <a:cs typeface="Rubik"/>
                  <a:sym typeface="Rubik"/>
                </a:rPr>
                <a:t>Feb 2023 - Present</a:t>
              </a:r>
              <a:endParaRPr dirty="0">
                <a:latin typeface="+mn-lt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90" name="Google Shape;90;p15"/>
          <p:cNvSpPr txBox="1"/>
          <p:nvPr/>
        </p:nvSpPr>
        <p:spPr>
          <a:xfrm>
            <a:off x="-182721" y="3114318"/>
            <a:ext cx="5165411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D" dirty="0">
                <a:effectLst/>
                <a:latin typeface="+mn-lt"/>
              </a:rPr>
              <a:t>Data enthusiast with a business education who has focused on entrepreneurship. have knowledge of handling huge data sets. Currently completed a number of data science training and certification programs. significant knowledge in data analysis and visualization. He is skilled at sharing insightful information. able to work well with a variety of backgrounds and possess strong presentation abilities. </a:t>
            </a:r>
            <a:endParaRPr lang="en-ID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55022B-B938-560F-EE87-0C900F9DB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8" y="210096"/>
            <a:ext cx="2109429" cy="2109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896 0.24815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9896 0.24815 L -0.39896 -0.24815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896 -0.24815 L 0.39896 0.18832" pathEditMode="relative" ptsTypes="AA">
                                      <p:cBhvr>
                                        <p:cTn id="14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9896 0.18832 L -0.39896 -0.24815" pathEditMode="relative" ptsTypes="AA">
                                      <p:cBhvr>
                                        <p:cTn id="17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896 -0.24815 L 0.39896 0.24815" pathEditMode="relative" ptsTypes="AA">
                                      <p:cBhvr>
                                        <p:cTn id="20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9896 0.24815 L -0.39896 -0.22833" pathEditMode="relative" ptsTypes="AA">
                                      <p:cBhvr>
                                        <p:cTn id="23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896 -0.22833 L 0.39896 0.2372" pathEditMode="relative" ptsTypes="AA">
                                      <p:cBhvr>
                                        <p:cTn id="2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9896 0.2372 L 0.38907 0.24815" pathEditMode="relative" ptsTypes="AA">
                                      <p:cBhvr>
                                        <p:cTn id="29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8907 0.24815 L 0.39896 0.24815" pathEditMode="relative" ptsTypes="AA">
                                      <p:cBhvr>
                                        <p:cTn id="32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9896 0.24815 L -0.39896 -0.24815" pathEditMode="relative" ptsTypes="AA">
                                      <p:cBhvr>
                                        <p:cTn id="35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5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9896 -0.24815 L 0 0" pathEditMode="relative" ptsTypes="AA">
                                      <p:cBhvr>
                                        <p:cTn id="3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0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4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40500" y="2843463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client </a:t>
            </a:r>
            <a:r>
              <a:rPr lang="en-ID" dirty="0" err="1"/>
              <a:t>dari</a:t>
            </a:r>
            <a:r>
              <a:rPr lang="en-ID" dirty="0"/>
              <a:t> ID/X Partners yang </a:t>
            </a:r>
            <a:r>
              <a:rPr lang="en-ID" dirty="0" err="1"/>
              <a:t>bergerak</a:t>
            </a:r>
            <a:r>
              <a:rPr lang="en-ID" dirty="0"/>
              <a:t> di </a:t>
            </a:r>
            <a:r>
              <a:rPr lang="en-ID" dirty="0" err="1"/>
              <a:t>bidang</a:t>
            </a:r>
            <a:r>
              <a:rPr lang="en-ID" dirty="0"/>
              <a:t> e-commerce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Data Warehouse yang </a:t>
            </a:r>
            <a:r>
              <a:rPr lang="en-ID" dirty="0" err="1"/>
              <a:t>berasal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database </a:t>
            </a:r>
            <a:r>
              <a:rPr lang="en-ID" dirty="0" err="1"/>
              <a:t>sumber</a:t>
            </a:r>
            <a:r>
              <a:rPr lang="en-ID" dirty="0"/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Data Warehouse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nantinya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Fact dan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Dimension.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97;p16">
            <a:extLst>
              <a:ext uri="{FF2B5EF4-FFF2-40B4-BE49-F238E27FC236}">
                <a16:creationId xmlns:a16="http://schemas.microsoft.com/office/drawing/2014/main" id="{4DB2EBFE-6D78-9075-8E3B-E5CBF9652818}"/>
              </a:ext>
            </a:extLst>
          </p:cNvPr>
          <p:cNvSpPr txBox="1"/>
          <p:nvPr/>
        </p:nvSpPr>
        <p:spPr>
          <a:xfrm>
            <a:off x="426600" y="4450074"/>
            <a:ext cx="83769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Rubik"/>
                <a:cs typeface="Rubik"/>
                <a:sym typeface="Rubik"/>
              </a:rPr>
              <a:t>Link Video : </a:t>
            </a:r>
            <a:r>
              <a:rPr lang="en-US" dirty="0">
                <a:latin typeface="+mn-lt"/>
                <a:ea typeface="Rubik"/>
                <a:cs typeface="Rubik"/>
                <a:sym typeface="Rubik"/>
                <a:hlinkClick r:id="rId5"/>
              </a:rPr>
              <a:t>Presentation Video</a:t>
            </a:r>
            <a:endParaRPr dirty="0">
              <a:latin typeface="+mn-lt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769C-EEBE-3669-449C-B82148CC0710}"/>
              </a:ext>
            </a:extLst>
          </p:cNvPr>
          <p:cNvSpPr txBox="1"/>
          <p:nvPr/>
        </p:nvSpPr>
        <p:spPr>
          <a:xfrm>
            <a:off x="75414" y="1184510"/>
            <a:ext cx="52224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Hal </a:t>
            </a:r>
            <a:r>
              <a:rPr lang="en-US" dirty="0" err="1"/>
              <a:t>pertama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Restore Database </a:t>
            </a:r>
            <a:r>
              <a:rPr lang="en-US" dirty="0" err="1"/>
              <a:t>dari</a:t>
            </a:r>
            <a:r>
              <a:rPr lang="en-US" dirty="0"/>
              <a:t> file </a:t>
            </a:r>
            <a:r>
              <a:rPr lang="en-US" dirty="0" err="1"/>
              <a:t>Staging.bak</a:t>
            </a:r>
            <a:endParaRPr lang="en-US" dirty="0"/>
          </a:p>
        </p:txBody>
      </p:sp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CA3109FB-DBE7-9420-17E1-CB94E503C299}"/>
              </a:ext>
            </a:extLst>
          </p:cNvPr>
          <p:cNvSpPr txBox="1"/>
          <p:nvPr/>
        </p:nvSpPr>
        <p:spPr>
          <a:xfrm>
            <a:off x="-2647797" y="692098"/>
            <a:ext cx="8463000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Restore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0A1DE-4ECB-0AF4-8161-46F68CB9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36" y="1349505"/>
            <a:ext cx="5222450" cy="29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90DD9-35B4-3D62-922E-9E98162F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84" y="1392221"/>
            <a:ext cx="2211733" cy="205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6384A7-34D5-06E3-07C5-B8D813AA6F20}"/>
              </a:ext>
            </a:extLst>
          </p:cNvPr>
          <p:cNvSpPr txBox="1"/>
          <p:nvPr/>
        </p:nvSpPr>
        <p:spPr>
          <a:xfrm>
            <a:off x="75414" y="1184510"/>
            <a:ext cx="522245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Restore Database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bahwasannya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3 Table Master dan 1 Table </a:t>
            </a:r>
            <a:r>
              <a:rPr lang="en-US" dirty="0" err="1"/>
              <a:t>Transaksi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Customer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Product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Sales_Order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-</a:t>
            </a:r>
            <a:r>
              <a:rPr lang="en-US" dirty="0" err="1"/>
              <a:t>Status_Order</a:t>
            </a:r>
            <a:endParaRPr lang="en-US" dirty="0"/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2F44E321-5995-065F-5970-45EEB52BA151}"/>
              </a:ext>
            </a:extLst>
          </p:cNvPr>
          <p:cNvSpPr txBox="1"/>
          <p:nvPr/>
        </p:nvSpPr>
        <p:spPr>
          <a:xfrm>
            <a:off x="-1" y="692098"/>
            <a:ext cx="3186261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Restore Database</a:t>
            </a:r>
          </a:p>
        </p:txBody>
      </p:sp>
    </p:spTree>
    <p:extLst>
      <p:ext uri="{BB962C8B-B14F-4D97-AF65-F5344CB8AC3E}">
        <p14:creationId xmlns:p14="http://schemas.microsoft.com/office/powerpoint/2010/main" val="428294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4CB3DAD7-E75F-D14A-6B90-193CC7B4F5B5}"/>
              </a:ext>
            </a:extLst>
          </p:cNvPr>
          <p:cNvSpPr txBox="1"/>
          <p:nvPr/>
        </p:nvSpPr>
        <p:spPr>
          <a:xfrm>
            <a:off x="-1" y="692098"/>
            <a:ext cx="3186261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Create </a:t>
            </a:r>
            <a:r>
              <a:rPr lang="en-ID" sz="2000" b="1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endParaRPr lang="en-ID" sz="2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5DFB6-F0DE-8122-F339-04C9B15D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8" y="1573814"/>
            <a:ext cx="2584323" cy="235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46897-F6A0-759B-3621-3D382C32274E}"/>
              </a:ext>
            </a:extLst>
          </p:cNvPr>
          <p:cNvSpPr txBox="1"/>
          <p:nvPr/>
        </p:nvSpPr>
        <p:spPr>
          <a:xfrm>
            <a:off x="141401" y="1573814"/>
            <a:ext cx="522245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Membuat</a:t>
            </a:r>
            <a:r>
              <a:rPr lang="en-US" dirty="0"/>
              <a:t> Database Bernama </a:t>
            </a:r>
            <a:r>
              <a:rPr lang="en-US" dirty="0" err="1"/>
              <a:t>DWH_Project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SSMS. </a:t>
            </a:r>
            <a:r>
              <a:rPr lang="en-US" dirty="0" err="1"/>
              <a:t>Terdapat</a:t>
            </a:r>
            <a:r>
              <a:rPr lang="en-US" dirty="0"/>
              <a:t> 3 Table Dimension dan 1 Table Facts,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DimCustomer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DimProduct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FactsTables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DimStatusOrder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8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B7346-FD1F-3EAF-F85D-E601EADA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745" y="1446721"/>
            <a:ext cx="4647414" cy="2614170"/>
          </a:xfrm>
          <a:prstGeom prst="rect">
            <a:avLst/>
          </a:prstGeom>
        </p:spPr>
      </p:pic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49947572-E7DD-7B66-3EF2-7DDA17AE38EE}"/>
              </a:ext>
            </a:extLst>
          </p:cNvPr>
          <p:cNvSpPr txBox="1"/>
          <p:nvPr/>
        </p:nvSpPr>
        <p:spPr>
          <a:xfrm>
            <a:off x="-1" y="692098"/>
            <a:ext cx="4647414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ETL Process – Create Connection to Talend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98F12-A8CE-5DF6-5187-CB9A7C7119CE}"/>
              </a:ext>
            </a:extLst>
          </p:cNvPr>
          <p:cNvSpPr txBox="1"/>
          <p:nvPr/>
        </p:nvSpPr>
        <p:spPr>
          <a:xfrm>
            <a:off x="84841" y="1899226"/>
            <a:ext cx="4138367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Talend </a:t>
            </a:r>
            <a:r>
              <a:rPr lang="en-US" dirty="0" err="1"/>
              <a:t>untuk</a:t>
            </a:r>
            <a:r>
              <a:rPr lang="en-US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Database Staging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proses ETL </a:t>
            </a:r>
            <a:r>
              <a:rPr lang="en-US" dirty="0" err="1"/>
              <a:t>ke</a:t>
            </a:r>
            <a:r>
              <a:rPr lang="en-US" dirty="0"/>
              <a:t> Database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DWH_Project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9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D79E00C3-FF02-BDC3-97FD-2E9F630056E5}"/>
              </a:ext>
            </a:extLst>
          </p:cNvPr>
          <p:cNvSpPr txBox="1"/>
          <p:nvPr/>
        </p:nvSpPr>
        <p:spPr>
          <a:xfrm>
            <a:off x="-2" y="692098"/>
            <a:ext cx="5090475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ETL Process – ETL Staging to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B7FE4-B868-5A59-5D5E-792F5E7A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81" y="1442301"/>
            <a:ext cx="4847548" cy="2859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68F41-9992-EF07-1B0A-6DA9205802D0}"/>
              </a:ext>
            </a:extLst>
          </p:cNvPr>
          <p:cNvSpPr txBox="1"/>
          <p:nvPr/>
        </p:nvSpPr>
        <p:spPr>
          <a:xfrm>
            <a:off x="82671" y="1731265"/>
            <a:ext cx="3902697" cy="200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dirty="0">
                <a:effectLst/>
                <a:latin typeface="Helvetica" pitchFamily="2" charset="0"/>
              </a:rPr>
              <a:t>Pada </a:t>
            </a:r>
            <a:r>
              <a:rPr lang="en-ID" dirty="0" err="1">
                <a:effectLst/>
                <a:latin typeface="Helvetica" pitchFamily="2" charset="0"/>
              </a:rPr>
              <a:t>tahap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ini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dilakukan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pembuatan</a:t>
            </a:r>
            <a:r>
              <a:rPr lang="en-ID" dirty="0">
                <a:effectLst/>
                <a:latin typeface="Helvetica" pitchFamily="2" charset="0"/>
              </a:rPr>
              <a:t> dan </a:t>
            </a:r>
            <a:r>
              <a:rPr lang="en-ID" dirty="0" err="1">
                <a:effectLst/>
                <a:latin typeface="Helvetica" pitchFamily="2" charset="0"/>
              </a:rPr>
              <a:t>eksekusi</a:t>
            </a:r>
            <a:r>
              <a:rPr lang="en-ID" dirty="0">
                <a:effectLst/>
                <a:latin typeface="Helvetica" pitchFamily="2" charset="0"/>
              </a:rPr>
              <a:t> job ETL di </a:t>
            </a:r>
            <a:r>
              <a:rPr lang="en-ID" dirty="0" err="1">
                <a:effectLst/>
                <a:latin typeface="Helvetica" pitchFamily="2" charset="0"/>
              </a:rPr>
              <a:t>talend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untuk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setiap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tabel</a:t>
            </a:r>
            <a:r>
              <a:rPr lang="en-ID" dirty="0">
                <a:effectLst/>
                <a:latin typeface="Helvetica" pitchFamily="2" charset="0"/>
              </a:rPr>
              <a:t> di Staging </a:t>
            </a:r>
            <a:r>
              <a:rPr lang="en-ID" dirty="0" err="1">
                <a:effectLst/>
                <a:latin typeface="Helvetica" pitchFamily="2" charset="0"/>
              </a:rPr>
              <a:t>menuju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ke</a:t>
            </a:r>
            <a:r>
              <a:rPr lang="en-ID" dirty="0">
                <a:effectLst/>
                <a:latin typeface="Helvetica" pitchFamily="2" charset="0"/>
              </a:rPr>
              <a:t> Data warehouse.</a:t>
            </a:r>
          </a:p>
          <a:p>
            <a:pPr algn="just">
              <a:lnSpc>
                <a:spcPct val="150000"/>
              </a:lnSpc>
            </a:pPr>
            <a:endParaRPr lang="en-ID" dirty="0"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endParaRPr lang="en-ID" dirty="0">
              <a:effectLst/>
              <a:latin typeface="Helvetica" pitchFamily="2" charset="0"/>
            </a:endParaRPr>
          </a:p>
          <a:p>
            <a:pPr algn="just">
              <a:lnSpc>
                <a:spcPct val="150000"/>
              </a:lnSpc>
            </a:pPr>
            <a:endParaRPr lang="en-ID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8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000EEE7F-4A53-89CB-B57C-7BC4D7E42287}"/>
              </a:ext>
            </a:extLst>
          </p:cNvPr>
          <p:cNvSpPr txBox="1"/>
          <p:nvPr/>
        </p:nvSpPr>
        <p:spPr>
          <a:xfrm>
            <a:off x="-2" y="692098"/>
            <a:ext cx="5090475" cy="49241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latin typeface="Rubik"/>
                <a:ea typeface="Rubik"/>
                <a:cs typeface="Rubik"/>
                <a:sym typeface="Rubik"/>
              </a:rPr>
              <a:t>ETL Process – ETL Staging to Data Warehouse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B51E6-5B58-E021-6AEC-F667EF60C74C}"/>
              </a:ext>
            </a:extLst>
          </p:cNvPr>
          <p:cNvSpPr txBox="1"/>
          <p:nvPr/>
        </p:nvSpPr>
        <p:spPr>
          <a:xfrm>
            <a:off x="75414" y="1733315"/>
            <a:ext cx="3902697" cy="167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dirty="0">
                <a:effectLst/>
                <a:latin typeface="Helvetica" pitchFamily="2" charset="0"/>
              </a:rPr>
              <a:t>Pada </a:t>
            </a:r>
            <a:r>
              <a:rPr lang="en-ID" dirty="0" err="1">
                <a:effectLst/>
                <a:latin typeface="Helvetica" pitchFamily="2" charset="0"/>
              </a:rPr>
              <a:t>bagian</a:t>
            </a:r>
            <a:r>
              <a:rPr lang="en-ID" dirty="0">
                <a:effectLst/>
                <a:latin typeface="Helvetica" pitchFamily="2" charset="0"/>
              </a:rPr>
              <a:t> ETL </a:t>
            </a:r>
            <a:r>
              <a:rPr lang="en-ID" dirty="0" err="1">
                <a:effectLst/>
                <a:latin typeface="Helvetica" pitchFamily="2" charset="0"/>
              </a:rPr>
              <a:t>untuk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tabel</a:t>
            </a:r>
            <a:r>
              <a:rPr lang="en-ID" dirty="0">
                <a:effectLst/>
                <a:latin typeface="Helvetica" pitchFamily="2" charset="0"/>
              </a:rPr>
              <a:t> customer </a:t>
            </a:r>
            <a:r>
              <a:rPr lang="en-ID" dirty="0" err="1">
                <a:effectLst/>
                <a:latin typeface="Helvetica" pitchFamily="2" charset="0"/>
              </a:rPr>
              <a:t>ditambahkan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tahap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tMap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untuk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menggabungkan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first_name</a:t>
            </a:r>
            <a:r>
              <a:rPr lang="en-ID" dirty="0">
                <a:effectLst/>
                <a:latin typeface="Helvetica" pitchFamily="2" charset="0"/>
              </a:rPr>
              <a:t> dan </a:t>
            </a:r>
            <a:r>
              <a:rPr lang="en-ID" dirty="0" err="1">
                <a:effectLst/>
                <a:latin typeface="Helvetica" pitchFamily="2" charset="0"/>
              </a:rPr>
              <a:t>last_name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menjadi</a:t>
            </a:r>
            <a:r>
              <a:rPr lang="en-ID" dirty="0"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customer_name</a:t>
            </a:r>
            <a:r>
              <a:rPr lang="en-ID" dirty="0">
                <a:effectLst/>
                <a:latin typeface="Helvetica" pitchFamily="2" charset="0"/>
              </a:rPr>
              <a:t>, </a:t>
            </a:r>
            <a:r>
              <a:rPr lang="en-ID" dirty="0" err="1">
                <a:effectLst/>
                <a:latin typeface="Helvetica" pitchFamily="2" charset="0"/>
              </a:rPr>
              <a:t>kemudian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dilakukan</a:t>
            </a:r>
            <a:r>
              <a:rPr lang="en-ID" dirty="0">
                <a:effectLst/>
                <a:latin typeface="Helvetica" pitchFamily="2" charset="0"/>
              </a:rPr>
              <a:t> uppercase </a:t>
            </a:r>
            <a:r>
              <a:rPr lang="en-ID" dirty="0" err="1">
                <a:effectLst/>
                <a:latin typeface="Helvetica" pitchFamily="2" charset="0"/>
              </a:rPr>
              <a:t>untuk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kolom</a:t>
            </a:r>
            <a:r>
              <a:rPr lang="en-ID" dirty="0">
                <a:effectLst/>
                <a:latin typeface="Helvetica" pitchFamily="2" charset="0"/>
              </a:rPr>
              <a:t> </a:t>
            </a:r>
            <a:r>
              <a:rPr lang="en-ID" dirty="0" err="1">
                <a:effectLst/>
                <a:latin typeface="Helvetica" pitchFamily="2" charset="0"/>
              </a:rPr>
              <a:t>customer_name</a:t>
            </a:r>
            <a:r>
              <a:rPr lang="en-ID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8876-8031-5B93-F6E4-81B52564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916" y="1352493"/>
            <a:ext cx="4807670" cy="27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43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424</Words>
  <Application>Microsoft Macintosh PowerPoint</Application>
  <PresentationFormat>On-screen Show (16:9)</PresentationFormat>
  <Paragraphs>53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Nunito</vt:lpstr>
      <vt:lpstr>Montserrat</vt:lpstr>
      <vt:lpstr>Rubik Medium</vt:lpstr>
      <vt:lpstr>Rubik Light</vt:lpstr>
      <vt:lpstr>Helvetica</vt:lpstr>
      <vt:lpstr>Rubik SemiBold</vt:lpstr>
      <vt:lpstr>Rubik</vt:lpstr>
      <vt:lpstr>Al Tarikh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Optimize Performance from Non-Delayed into Super On-Time Process for Shipping Courier in Indonesia</dc:title>
  <cp:lastModifiedBy>MUHAMMAD</cp:lastModifiedBy>
  <cp:revision>4</cp:revision>
  <dcterms:modified xsi:type="dcterms:W3CDTF">2023-12-03T17:29:22Z</dcterms:modified>
</cp:coreProperties>
</file>